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72" r:id="rId4"/>
    <p:sldId id="306" r:id="rId5"/>
    <p:sldId id="290" r:id="rId6"/>
    <p:sldId id="283" r:id="rId7"/>
    <p:sldId id="284" r:id="rId8"/>
    <p:sldId id="294" r:id="rId9"/>
    <p:sldId id="285" r:id="rId10"/>
    <p:sldId id="297" r:id="rId11"/>
    <p:sldId id="307" r:id="rId12"/>
    <p:sldId id="298" r:id="rId13"/>
    <p:sldId id="305" r:id="rId14"/>
    <p:sldId id="289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6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E7F6A-7392-4722-8043-D4AA673D778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DEC84-D693-48A2-95D1-60E5A42A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62ED1-73DF-428A-86F9-AC6CDC660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CDE81-1CF6-4141-8583-7BF832220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E0E37-66C1-4DA6-B736-0987853C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9D74E-1374-4401-9E40-A092A192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BE652-F87B-4701-82AD-416646A6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4B58-E8E6-44D0-8C99-ED52B15A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E29F2-185D-4A5A-BC06-4AAB4EDDD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7698-2702-47A3-B50A-B33D0F52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AA3C-6FC2-4B20-ACFE-3F317180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1B8CC-7FB4-4BA0-B6DB-886E3423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9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D5D8B-3678-47ED-A783-5DC130C7D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9862A-99B7-4E48-B043-8EABC0C46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48588-9381-4ADC-8746-492CAD4B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23A9C-E2D4-4C85-84C3-9138284C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C8702-DD16-4C01-87CD-DD4044FE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C692-7ADA-43D9-AA7D-E7F7A725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08CF-9A31-44FB-9A82-D739151DD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4BEE-D3FD-4C23-993E-269BDD81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73DB9-E31A-4CC9-BE6A-3481DBF3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38DF-FD4A-4167-9C59-08E3E9C7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8FEC-6528-475B-BEA3-C98365F9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676D8-49FF-43ED-A31C-11CAC0782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3DE15-7EAD-4F0E-806B-C24F403D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B8A0-6739-4A20-8D28-D43C5337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0CFEE-2271-4EAD-85FA-8E8D4DE2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3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7200-003B-4BD4-B76C-88FFA9DE6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6B646-AE46-4DAF-A25F-6083BD0D0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0802D-46BF-431A-AA01-25D002512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B24FA-6F0E-412B-9AB7-96AA6088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3127C-8E50-457B-9F51-17122B1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2FA54-98FA-4E18-BAAF-621C01F0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8EF2-0D03-499E-B7F5-CA0BC196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81E3D-8D1A-4A6E-92A5-98594D263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3F877-FB42-4DBE-8A9B-CA786520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FD16B-4AF6-489C-8D31-4BBB7A349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4F549-CA34-4C82-AE34-009444225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DA2BA0-2718-4565-A155-613305B8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0A4C3A-11E1-4F26-AA59-CC9FBF81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74A85-88EC-4FCA-BB49-95F037AC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611B-4C73-4D8E-834B-8F8A32A0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22B0E-751C-4437-971B-A0CF70F4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24D5E-8B1B-429E-AC69-F10EE3E3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7474B-6010-4469-BDD2-12E3CB86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C7D82-C064-4EB6-8ECB-EF27FD1C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60CDD-80D6-4FE8-BA03-1EEA8B0A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5D1C1-C982-4FC7-A68E-AE6A3ED5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EE9-C4DE-41B4-A0AE-BE12620B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0888-BDE1-45B0-92AC-BD89D0441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20000-87C0-416E-BAC6-F09E6E4D8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335EA-BD10-434B-B4F7-EA18ACE3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7476-E130-4BB1-BAFE-B6E6D526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102FD-B32D-4DF3-B11C-EF5A8799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D2B2-5EB4-4BD0-ABC5-3F115913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21837-86A6-4FD7-8044-77642F1A2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B3C2-2F56-4269-AE88-5EBAC4CDA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224F6-33F0-4946-B8E8-FFBAAF7E2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9DC1C-1710-4835-9960-87ACF923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CEF0-8EA6-439A-A440-AEAF3B45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0D91E-A5DC-42E6-97FF-5B66BA53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118E-5B6B-41EB-B8A8-5E66C29E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0E68B-BF13-4D50-8303-4953B1B0C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1A2BB-7FE1-41BB-B5C3-76B63F2EE4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8FA36-7DFD-4A31-8F19-DC9E932E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10AA9-E5F1-4510-B416-14BEA6E67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E9A1-643A-4E4D-BC43-C0034ED1C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7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B2E3-FEE2-4E12-BA98-5EAF2E42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4088" y="593874"/>
            <a:ext cx="8301693" cy="37124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LNHS</a:t>
            </a:r>
            <a:r>
              <a:rPr lang="en-US" dirty="0">
                <a:latin typeface="Lucida Fax" panose="02060602050505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PTSA </a:t>
            </a:r>
            <a:br>
              <a:rPr lang="en-US" dirty="0"/>
            </a:br>
            <a:r>
              <a:rPr lang="en-US" sz="5800" dirty="0">
                <a:solidFill>
                  <a:schemeClr val="bg2">
                    <a:lumMod val="50000"/>
                  </a:schemeClr>
                </a:solidFill>
              </a:rPr>
              <a:t>Wednesday</a:t>
            </a:r>
            <a:br>
              <a:rPr lang="en-US" sz="5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800" dirty="0">
                <a:solidFill>
                  <a:schemeClr val="bg2">
                    <a:lumMod val="50000"/>
                  </a:schemeClr>
                </a:solidFill>
              </a:rPr>
              <a:t>February 15, 2023</a:t>
            </a:r>
            <a:br>
              <a:rPr lang="en-US" sz="5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800" dirty="0">
                <a:solidFill>
                  <a:schemeClr val="bg2">
                    <a:lumMod val="50000"/>
                  </a:schemeClr>
                </a:solidFill>
              </a:rPr>
              <a:t>6:30pm</a:t>
            </a:r>
            <a:br>
              <a:rPr lang="en-US" sz="5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800" dirty="0">
                <a:solidFill>
                  <a:schemeClr val="bg2">
                    <a:lumMod val="50000"/>
                  </a:schemeClr>
                </a:solidFill>
              </a:rPr>
              <a:t>General Meeting</a:t>
            </a:r>
            <a:br>
              <a:rPr lang="en-US" dirty="0"/>
            </a:br>
            <a:r>
              <a:rPr lang="en-US" sz="2200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8237F-D0EF-4493-A3A1-FCAB7EBB7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836" y="4547451"/>
            <a:ext cx="11970327" cy="1957847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Followed By </a:t>
            </a:r>
          </a:p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VALENCIA DUAL ENROLLMENT INFO SESSION</a:t>
            </a:r>
          </a:p>
          <a:p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Q&amp;A with Valencia College DE Coordinators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9" y="835048"/>
            <a:ext cx="3202450" cy="32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6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1" y="427442"/>
            <a:ext cx="1634812" cy="1648905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BF5DAA6D-911D-48E9-97C8-954E33E91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6462" y="220710"/>
            <a:ext cx="8298872" cy="1031185"/>
          </a:xfrm>
        </p:spPr>
        <p:txBody>
          <a:bodyPr>
            <a:normAutofit/>
          </a:bodyPr>
          <a:lstStyle/>
          <a:p>
            <a:r>
              <a:rPr lang="en-US" dirty="0"/>
              <a:t>SENIOR SCHOLARSHIPS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61B925-878C-4D46-85FE-6764655B299F}"/>
              </a:ext>
            </a:extLst>
          </p:cNvPr>
          <p:cNvSpPr txBox="1"/>
          <p:nvPr/>
        </p:nvSpPr>
        <p:spPr>
          <a:xfrm>
            <a:off x="1292587" y="1174277"/>
            <a:ext cx="1082040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0" dirty="0">
                <a:solidFill>
                  <a:srgbClr val="606060"/>
                </a:solidFill>
                <a:effectLst/>
                <a:latin typeface="Verdana" panose="020B0604030504040204" pitchFamily="34" charset="0"/>
              </a:rPr>
              <a:t>Attention High School Seniors…</a:t>
            </a:r>
            <a:endParaRPr lang="en-US" sz="3000" b="0" i="0" dirty="0">
              <a:solidFill>
                <a:srgbClr val="606060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en-US" sz="2200" b="0" i="0" dirty="0">
                <a:solidFill>
                  <a:srgbClr val="606060"/>
                </a:solidFill>
                <a:effectLst/>
                <a:latin typeface="Verdana" panose="020B0604030504040204" pitchFamily="34" charset="0"/>
              </a:rPr>
              <a:t>Apply now to be considered for a Florida PTA Scholarship.</a:t>
            </a:r>
          </a:p>
          <a:p>
            <a:pPr algn="ctr"/>
            <a:r>
              <a:rPr lang="en-US" sz="2200" b="0" i="0" dirty="0">
                <a:solidFill>
                  <a:srgbClr val="606060"/>
                </a:solidFill>
                <a:effectLst/>
                <a:latin typeface="Verdana" panose="020B0604030504040204" pitchFamily="34" charset="0"/>
              </a:rPr>
              <a:t>Submissions will be accepted until </a:t>
            </a:r>
            <a:r>
              <a:rPr lang="en-US" sz="2200" b="1" dirty="0">
                <a:solidFill>
                  <a:srgbClr val="606060"/>
                </a:solidFill>
                <a:latin typeface="Verdana" panose="020B0604030504040204" pitchFamily="34" charset="0"/>
              </a:rPr>
              <a:t>W</a:t>
            </a:r>
            <a:r>
              <a:rPr lang="en-US" sz="2200" b="1" i="0" dirty="0">
                <a:solidFill>
                  <a:srgbClr val="606060"/>
                </a:solidFill>
                <a:effectLst/>
                <a:latin typeface="Verdana" panose="020B0604030504040204" pitchFamily="34" charset="0"/>
              </a:rPr>
              <a:t>ednesday, March 22, 2023</a:t>
            </a:r>
            <a:r>
              <a:rPr lang="en-US" sz="2200" b="0" i="0" dirty="0">
                <a:solidFill>
                  <a:srgbClr val="60606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ctr"/>
            <a:r>
              <a:rPr lang="en-US" sz="2000" b="1" i="1" dirty="0">
                <a:solidFill>
                  <a:srgbClr val="606060"/>
                </a:solidFill>
                <a:effectLst/>
                <a:latin typeface="Verdana" panose="020B0604030504040204" pitchFamily="34" charset="0"/>
              </a:rPr>
              <a:t>Applicant must be a PTSA member for at least 30 days before submission.</a:t>
            </a:r>
          </a:p>
          <a:p>
            <a:pPr algn="ctr"/>
            <a:r>
              <a:rPr lang="en-US" sz="3000" b="1" dirty="0">
                <a:solidFill>
                  <a:srgbClr val="606060"/>
                </a:solidFill>
                <a:latin typeface="Verdana" panose="020B0604030504040204" pitchFamily="34" charset="0"/>
              </a:rPr>
              <a:t>www.FloridaPTA.org/Scholarships</a:t>
            </a:r>
            <a:endParaRPr lang="en-US" sz="3000" b="1" i="0" dirty="0">
              <a:solidFill>
                <a:srgbClr val="60606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714645-F0E9-32C8-A7E1-9D2978652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7" y="3190235"/>
            <a:ext cx="6265022" cy="35240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65B308-52AE-0E90-F70E-596E04B7F18D}"/>
              </a:ext>
            </a:extLst>
          </p:cNvPr>
          <p:cNvSpPr txBox="1"/>
          <p:nvPr/>
        </p:nvSpPr>
        <p:spPr>
          <a:xfrm>
            <a:off x="7227518" y="3646122"/>
            <a:ext cx="46095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b="1" i="1" dirty="0"/>
              <a:t>There are scholarships, not only for University/Community College, but also for Technical </a:t>
            </a:r>
          </a:p>
          <a:p>
            <a:pPr algn="ctr" rtl="0"/>
            <a:r>
              <a:rPr lang="en-US" sz="2400" b="1" i="1" dirty="0"/>
              <a:t>and Fine Arts schools! </a:t>
            </a:r>
          </a:p>
          <a:p>
            <a:pPr algn="ctr" rtl="0"/>
            <a:r>
              <a:rPr lang="en-US" sz="2400" b="1" dirty="0"/>
              <a:t>Stay tuned for local scholarship opportunities from OCCPTA and LNHS PTSA coming soon.</a:t>
            </a:r>
            <a:endParaRPr lang="en-US" sz="2400" b="1" i="0" dirty="0">
              <a:solidFill>
                <a:srgbClr val="60606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22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0D4817E7-AD21-3C54-EC59-02E7916C0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4" y="385262"/>
            <a:ext cx="6087475" cy="60874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61B925-878C-4D46-85FE-6764655B299F}"/>
              </a:ext>
            </a:extLst>
          </p:cNvPr>
          <p:cNvSpPr txBox="1"/>
          <p:nvPr/>
        </p:nvSpPr>
        <p:spPr>
          <a:xfrm>
            <a:off x="6347299" y="332717"/>
            <a:ext cx="577947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333366"/>
                </a:solidFill>
                <a:effectLst/>
                <a:latin typeface="Verdana" panose="020B0604030504040204" pitchFamily="34" charset="0"/>
              </a:rPr>
              <a:t>Our Nominating Committee is seeking candidates for the 2023-2024 LNHS PTSA Board.</a:t>
            </a:r>
          </a:p>
          <a:p>
            <a:pPr algn="ctr"/>
            <a:r>
              <a:rPr lang="en-US" sz="1600" b="1" i="1" dirty="0">
                <a:solidFill>
                  <a:srgbClr val="333366"/>
                </a:solidFill>
                <a:effectLst/>
                <a:latin typeface="Verdana" panose="020B0604030504040204" pitchFamily="34" charset="0"/>
              </a:rPr>
              <a:t>If you are interested in one of the following PTSA Board positions, please complete the application by Friday, March 3, 2023.</a:t>
            </a:r>
            <a:endParaRPr lang="en-US" sz="1600" b="0" i="0" dirty="0">
              <a:solidFill>
                <a:srgbClr val="606060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en-US" sz="1600" b="1" i="1" dirty="0">
                <a:solidFill>
                  <a:srgbClr val="333366"/>
                </a:solidFill>
                <a:effectLst/>
                <a:latin typeface="Verdana" panose="020B0604030504040204" pitchFamily="34" charset="0"/>
              </a:rPr>
              <a:t>The application is also available in Spanish. </a:t>
            </a:r>
          </a:p>
          <a:p>
            <a:pPr marL="285750" indent="-285750" algn="ctr">
              <a:buFontTx/>
              <a:buChar char="-"/>
            </a:pPr>
            <a:endParaRPr lang="en-US" sz="1600" b="1" dirty="0">
              <a:solidFill>
                <a:srgbClr val="333366"/>
              </a:solidFill>
              <a:latin typeface="Verdana" panose="020B060403050404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1600" b="1" dirty="0">
                <a:solidFill>
                  <a:srgbClr val="333366"/>
                </a:solidFill>
                <a:latin typeface="Verdana" panose="020B0604030504040204" pitchFamily="34" charset="0"/>
              </a:rPr>
              <a:t>President</a:t>
            </a:r>
          </a:p>
          <a:p>
            <a:pPr marL="285750" indent="-285750" algn="ctr">
              <a:buFontTx/>
              <a:buChar char="-"/>
            </a:pPr>
            <a:r>
              <a:rPr lang="en-US" sz="1600" b="1" dirty="0">
                <a:solidFill>
                  <a:srgbClr val="333366"/>
                </a:solidFill>
                <a:latin typeface="Verdana" panose="020B0604030504040204" pitchFamily="34" charset="0"/>
              </a:rPr>
              <a:t>Vice President</a:t>
            </a:r>
          </a:p>
          <a:p>
            <a:pPr marL="285750" indent="-285750" algn="ctr">
              <a:buFontTx/>
              <a:buChar char="-"/>
            </a:pPr>
            <a:r>
              <a:rPr lang="en-US" sz="1600" b="1" dirty="0">
                <a:solidFill>
                  <a:srgbClr val="333366"/>
                </a:solidFill>
                <a:latin typeface="Verdana" panose="020B0604030504040204" pitchFamily="34" charset="0"/>
              </a:rPr>
              <a:t>Treasurer</a:t>
            </a:r>
          </a:p>
          <a:p>
            <a:pPr marL="285750" indent="-285750" algn="ctr">
              <a:buFontTx/>
              <a:buChar char="-"/>
            </a:pPr>
            <a:r>
              <a:rPr lang="en-US" sz="1600" b="1" dirty="0">
                <a:solidFill>
                  <a:srgbClr val="333366"/>
                </a:solidFill>
                <a:latin typeface="Verdana" panose="020B0604030504040204" pitchFamily="34" charset="0"/>
              </a:rPr>
              <a:t>Recording Secretary (Student Position)</a:t>
            </a:r>
          </a:p>
          <a:p>
            <a:pPr marL="285750" indent="-285750" algn="ctr">
              <a:buFontTx/>
              <a:buChar char="-"/>
            </a:pPr>
            <a:r>
              <a:rPr lang="en-US" sz="1600" b="1" dirty="0">
                <a:solidFill>
                  <a:srgbClr val="333366"/>
                </a:solidFill>
                <a:latin typeface="Verdana" panose="020B0604030504040204" pitchFamily="34" charset="0"/>
              </a:rPr>
              <a:t>Corresponding Secretary</a:t>
            </a:r>
          </a:p>
          <a:p>
            <a:pPr algn="ctr"/>
            <a:endParaRPr lang="en-US" sz="1600" b="1" i="1" dirty="0">
              <a:solidFill>
                <a:srgbClr val="333366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en-US" sz="1600" b="1" i="1" dirty="0">
                <a:solidFill>
                  <a:srgbClr val="333366"/>
                </a:solidFill>
                <a:effectLst/>
                <a:latin typeface="Verdana" panose="020B0604030504040204" pitchFamily="34" charset="0"/>
              </a:rPr>
              <a:t>After completing the google form, you will be contacted to schedule an interview. </a:t>
            </a:r>
          </a:p>
          <a:p>
            <a:pPr marL="285750" indent="-285750" algn="ctr">
              <a:buFontTx/>
              <a:buChar char="-"/>
            </a:pPr>
            <a:endParaRPr lang="en-US" sz="1600" b="1" dirty="0">
              <a:solidFill>
                <a:srgbClr val="333366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sz="2000" b="1" i="1" dirty="0">
                <a:effectLst/>
                <a:latin typeface="Verdana" panose="020B0604030504040204" pitchFamily="34" charset="0"/>
              </a:rPr>
              <a:t>For more information, please visit www.LNHSPTSA.com.</a:t>
            </a:r>
          </a:p>
          <a:p>
            <a:pPr algn="ctr"/>
            <a:endParaRPr lang="en-US" sz="1600" b="1" i="1" dirty="0">
              <a:solidFill>
                <a:srgbClr val="333366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sz="1600" b="1" i="0" dirty="0">
                <a:solidFill>
                  <a:srgbClr val="333366"/>
                </a:solidFill>
                <a:effectLst/>
                <a:latin typeface="Verdana" panose="020B0604030504040204" pitchFamily="34" charset="0"/>
              </a:rPr>
              <a:t>Board Elections will take place at the General Meeting on Wednesday, April 26th at 6:30pm.</a:t>
            </a:r>
          </a:p>
          <a:p>
            <a:pPr algn="ctr"/>
            <a:r>
              <a:rPr lang="en-US" sz="1600" b="1" i="0" dirty="0">
                <a:solidFill>
                  <a:srgbClr val="333366"/>
                </a:solidFill>
                <a:effectLst/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You MUST BE A LNHS PTSA MEMBER 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(for at least 30 days) to vote in April.</a:t>
            </a:r>
            <a:endParaRPr lang="en-US" sz="3000" b="1" i="0" dirty="0">
              <a:solidFill>
                <a:srgbClr val="60606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1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F8F388-A71B-4075-9740-3E3080934EAE}"/>
              </a:ext>
            </a:extLst>
          </p:cNvPr>
          <p:cNvSpPr/>
          <p:nvPr/>
        </p:nvSpPr>
        <p:spPr>
          <a:xfrm>
            <a:off x="1977656" y="383616"/>
            <a:ext cx="9790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PTSA STAFF APPRECIATION</a:t>
            </a:r>
            <a:endParaRPr lang="en-US" sz="5400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29A597A-DD62-4176-B969-D4408FD46D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17"/>
          <a:stretch/>
        </p:blipFill>
        <p:spPr>
          <a:xfrm>
            <a:off x="424066" y="383616"/>
            <a:ext cx="6104918" cy="2500261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42FBD18-A493-4FA4-9BF7-EDF3C5F7D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5" r="47412"/>
          <a:stretch/>
        </p:blipFill>
        <p:spPr>
          <a:xfrm>
            <a:off x="7389835" y="224710"/>
            <a:ext cx="3819541" cy="6464851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7FDB246-C464-4BEF-BB61-327D2D58E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9" t="32615" b="34769"/>
          <a:stretch/>
        </p:blipFill>
        <p:spPr>
          <a:xfrm>
            <a:off x="2194560" y="2883877"/>
            <a:ext cx="4067153" cy="38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3" y="378628"/>
            <a:ext cx="1634812" cy="16489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41607-C00D-4DB0-8E76-A2B956FBE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1303" y="2141959"/>
            <a:ext cx="11521689" cy="44943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7000" b="1" dirty="0">
                <a:solidFill>
                  <a:schemeClr val="bg2">
                    <a:lumMod val="25000"/>
                  </a:schemeClr>
                </a:solidFill>
              </a:rPr>
              <a:t>www.LNHSPTSA.com</a:t>
            </a:r>
          </a:p>
          <a:p>
            <a:pPr marL="0" indent="0" algn="ctr">
              <a:buNone/>
            </a:pPr>
            <a:r>
              <a:rPr lang="en-US" sz="6800" b="1" dirty="0">
                <a:solidFill>
                  <a:schemeClr val="bg2">
                    <a:lumMod val="25000"/>
                  </a:schemeClr>
                </a:solidFill>
              </a:rPr>
              <a:t>www.Facebook.com/LNHSPTSA</a:t>
            </a:r>
          </a:p>
          <a:p>
            <a:pPr marL="0" indent="0" algn="ctr">
              <a:buNone/>
            </a:pPr>
            <a:r>
              <a:rPr lang="en-US" sz="5200" b="1" u="sng" dirty="0">
                <a:solidFill>
                  <a:srgbClr val="C00000"/>
                </a:solidFill>
              </a:rPr>
              <a:t>SAVE THE DATE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C00000"/>
                </a:solidFill>
              </a:rPr>
              <a:t>Next General Meeting - Board Elections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C00000"/>
                </a:solidFill>
              </a:rPr>
              <a:t>April 26th at 6:30pm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C00000"/>
                </a:solidFill>
              </a:rPr>
              <a:t>(Wednesday)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C00000"/>
                </a:solidFill>
              </a:rPr>
              <a:t>                             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D8BAF-9387-41D6-98CD-8CB23FC6C013}"/>
              </a:ext>
            </a:extLst>
          </p:cNvPr>
          <p:cNvSpPr txBox="1"/>
          <p:nvPr/>
        </p:nvSpPr>
        <p:spPr>
          <a:xfrm>
            <a:off x="1892596" y="224236"/>
            <a:ext cx="7110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STAY CONNECTED</a:t>
            </a:r>
          </a:p>
          <a:p>
            <a:pPr algn="ctr"/>
            <a:r>
              <a:rPr lang="en-US" sz="6000" b="1" dirty="0"/>
              <a:t>WITH LNHS PTSA</a:t>
            </a:r>
            <a:endParaRPr lang="en-US" sz="4500" b="1" dirty="0"/>
          </a:p>
        </p:txBody>
      </p:sp>
      <p:pic>
        <p:nvPicPr>
          <p:cNvPr id="3074" name="Picture 2" descr="Free Instagram Cliparts, Download Free Instagram Cliparts png images, Free  ClipArts on Clipart Library">
            <a:extLst>
              <a:ext uri="{FF2B5EF4-FFF2-40B4-BE49-F238E27FC236}">
                <a16:creationId xmlns:a16="http://schemas.microsoft.com/office/drawing/2014/main" id="{FCCF84C7-59BF-4C65-9788-24599F96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48" y="459328"/>
            <a:ext cx="1983544" cy="148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ebook clipart clipart kid 2">
            <a:extLst>
              <a:ext uri="{FF2B5EF4-FFF2-40B4-BE49-F238E27FC236}">
                <a16:creationId xmlns:a16="http://schemas.microsoft.com/office/drawing/2014/main" id="{E28E66CC-D7B8-4B94-B010-C6A254323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6" r="2083"/>
          <a:stretch/>
        </p:blipFill>
        <p:spPr bwMode="auto">
          <a:xfrm>
            <a:off x="8499997" y="382818"/>
            <a:ext cx="1510781" cy="16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5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B2E3-FEE2-4E12-BA98-5EAF2E42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983" y="3080307"/>
            <a:ext cx="7832034" cy="229524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LNHS</a:t>
            </a:r>
            <a:r>
              <a:rPr lang="en-US" dirty="0">
                <a:latin typeface="Lucida Fax" panose="02060602050505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ucida Fax" panose="02060602050505020204" pitchFamily="18" charset="0"/>
                <a:cs typeface="Times New Roman" panose="02020603050405020304" pitchFamily="18" charset="0"/>
              </a:rPr>
              <a:t>PTSA </a:t>
            </a:r>
            <a:br>
              <a:rPr lang="en-US" dirty="0"/>
            </a:br>
            <a:r>
              <a:rPr lang="en-US" b="1" dirty="0"/>
              <a:t>February Meeting Topic</a:t>
            </a:r>
            <a:br>
              <a:rPr lang="en-US" dirty="0"/>
            </a:br>
            <a:r>
              <a:rPr lang="en-US" sz="2200" dirty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8237F-D0EF-4493-A3A1-FCAB7EBB7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53272"/>
            <a:ext cx="12192000" cy="1898691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accent1">
                    <a:lumMod val="75000"/>
                  </a:schemeClr>
                </a:solidFill>
              </a:rPr>
              <a:t>VALENCIA COLLEGE DUAL ENROLLMENT</a:t>
            </a:r>
          </a:p>
          <a:p>
            <a:r>
              <a:rPr lang="en-US" sz="3600" b="1" i="1" dirty="0"/>
              <a:t>Info Session and Q&amp;A with Valencia College DE Coordinators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57" y="316325"/>
            <a:ext cx="2740359" cy="2763982"/>
          </a:xfrm>
          <a:prstGeom prst="rect">
            <a:avLst/>
          </a:prstGeom>
        </p:spPr>
      </p:pic>
      <p:pic>
        <p:nvPicPr>
          <p:cNvPr id="2050" name="Picture 2" descr="Study Florida - Study in the Sunshine state!">
            <a:extLst>
              <a:ext uri="{FF2B5EF4-FFF2-40B4-BE49-F238E27FC236}">
                <a16:creationId xmlns:a16="http://schemas.microsoft.com/office/drawing/2014/main" id="{5A5E1B34-E73F-4D79-8D50-0A1BA90F9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7" b="18359"/>
          <a:stretch/>
        </p:blipFill>
        <p:spPr bwMode="auto">
          <a:xfrm>
            <a:off x="6632931" y="422792"/>
            <a:ext cx="4017817" cy="254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8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1.png">
            <a:extLst>
              <a:ext uri="{FF2B5EF4-FFF2-40B4-BE49-F238E27FC236}">
                <a16:creationId xmlns:a16="http://schemas.microsoft.com/office/drawing/2014/main" id="{A3EEDCB2-90B1-4FEE-9CFB-F8230378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>
            <a:fillRect/>
          </a:stretch>
        </p:blipFill>
        <p:spPr bwMode="auto">
          <a:xfrm>
            <a:off x="10058076" y="182762"/>
            <a:ext cx="1904737" cy="18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C49230F-4948-4382-BAFE-C614AEB9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23" y="44694"/>
            <a:ext cx="8468833" cy="1519648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LNHS PTSA Meeting Agenda</a:t>
            </a:r>
            <a:br>
              <a:rPr lang="en-US" altLang="en-US" b="1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en-US" b="1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February 15, 2023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EA0BA2-9BA3-4806-9B96-A1B29D7AE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852" y="1155307"/>
            <a:ext cx="5934148" cy="5136096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kumimoji="0" lang="en-US" altLang="en-US" sz="2400" b="1" i="0" u="sng" strike="noStrike" cap="none" normalizeH="0" baseline="0" dirty="0" bmk="_Hlk4060976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Agenda</a:t>
            </a:r>
            <a:r>
              <a:rPr kumimoji="0" lang="en-US" altLang="en-US" sz="2400" b="0" i="0" u="none" strike="noStrike" cap="none" normalizeH="0" baseline="0" dirty="0" bmk="_Hlk4060976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: </a:t>
            </a:r>
            <a:endParaRPr kumimoji="0" lang="en-US" altLang="en-US" sz="24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Welcome/Confirm Quorum/FB Live Attendees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Meeting Called to Order by President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Introductions/Special Guests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600" dirty="0" bmk="_Hlk40609761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u="sng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Position</a:t>
            </a: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			</a:t>
            </a:r>
            <a:r>
              <a:rPr lang="en-US" altLang="en-US" sz="1800" u="sng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 Members</a:t>
            </a:r>
            <a:endParaRPr kumimoji="0" lang="en-US" altLang="en-US" sz="1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President                 	Christal Feldman</a:t>
            </a:r>
            <a:endParaRPr kumimoji="0" lang="en-US" altLang="en-US" sz="1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1st VP - Membership         	Brenda Meadows</a:t>
            </a:r>
            <a:endParaRPr kumimoji="0" lang="en-US" altLang="en-US" sz="1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Treasurer                           	Michelle </a:t>
            </a:r>
            <a:r>
              <a:rPr lang="en-US" altLang="en-US" sz="1800" dirty="0" err="1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Adamick</a:t>
            </a:r>
            <a:endParaRPr lang="en-US" altLang="en-US" sz="1800" dirty="0" bmk="_Hlk40609761">
              <a:solidFill>
                <a:srgbClr val="1C1E2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kumimoji="0" lang="en-US" altLang="en-US" sz="1800" b="0" i="0" u="none" strike="noStrike" cap="none" normalizeH="0" baseline="0" dirty="0" bmk="_Hlk40609761">
                <a:ln>
                  <a:noFill/>
                </a:ln>
                <a:solidFill>
                  <a:srgbClr val="1C1E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Recording Secretary	Gabriella Nguyen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Secretary	Sophia Rogers</a:t>
            </a:r>
            <a:endParaRPr kumimoji="0" lang="en-US" altLang="en-US" sz="1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 	</a:t>
            </a:r>
            <a:r>
              <a:rPr lang="en-US" altLang="en-US" sz="1800" u="sng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LWL Advisors		Suzanne Arnold/Tania Abreu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Finance			Gita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Raghoonandan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Appreciation		Angie Garcia/Hannah Howell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 Bricks		Dierdre Smith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Master		Erika Remley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1800" dirty="0" bmk="_Hlk40609761">
                <a:solidFill>
                  <a:srgbClr val="1C1E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Liaison		Kari Grimm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1600" dirty="0" bmk="_Hlk40609761">
              <a:solidFill>
                <a:srgbClr val="1C1E2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1800" dirty="0" bmk="_Hlk40609761">
              <a:solidFill>
                <a:srgbClr val="1C1E2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1050" dirty="0" bmk="_Hlk40609761">
              <a:latin typeface="Arial" panose="020B060402020202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kumimoji="0" lang="en-US" altLang="en-US" sz="24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4D3B89-6828-40E5-9135-5C24A744A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2957" y="1370480"/>
            <a:ext cx="6234706" cy="482337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2000" b="1" u="sng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OLD BUSINESS</a:t>
            </a:r>
            <a:endParaRPr kumimoji="0" lang="en-US" altLang="en-US" sz="20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Approval of Past Minutes (January)</a:t>
            </a:r>
            <a:endParaRPr kumimoji="0" lang="en-US" altLang="en-US" sz="20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Review of January Financial Report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altLang="en-US" sz="600" b="1" u="sng" dirty="0" bmk="_Hlk40609761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2000" b="1" u="sng" dirty="0" bmk="_Hlk40609761">
                <a:latin typeface="Arial" panose="020B0604020202020204" pitchFamily="34" charset="0"/>
              </a:rPr>
              <a:t>NEW BUSINESS</a:t>
            </a:r>
            <a:endParaRPr lang="en-US" altLang="en-US" sz="2000" dirty="0" bmk="_Hlk40609761">
              <a:latin typeface="Arial" panose="020B060402020202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Membership Updates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Spirit Wear Sales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Legacy Brick Campaign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kumimoji="0" lang="en-US" altLang="en-US" sz="2000" b="0" i="0" u="none" strike="noStrike" cap="none" dirty="0" bmk="_Hlk4060976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Amazon Smile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Staff Appreciation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Senior Scholarships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2023-2024 Board Application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Communication Updates/Announcements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Next General Meeting - Wednesday, 4/26 at 6:30pm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14300" algn="l"/>
              </a:tabLst>
            </a:pPr>
            <a:endParaRPr lang="en-US" altLang="en-US" sz="600" dirty="0" bmk="_Hlk40609761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r>
              <a:rPr lang="en-US" altLang="en-US" sz="2000" dirty="0" bmk="_Hlk40609761">
                <a:latin typeface="Arial" panose="020B0604020202020204" pitchFamily="34" charset="0"/>
              </a:rPr>
              <a:t>Meeting Adjourned by President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14300" algn="l"/>
              </a:tabLst>
            </a:pP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CE7AD2-2AF8-4756-ACD0-54B59D97A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9763"/>
            <a:ext cx="12192000" cy="135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br>
              <a:rPr kumimoji="0" lang="en-US" altLang="en-US" sz="2000" b="1" i="0" u="sng" strike="noStrike" cap="none" normalizeH="0" baseline="0" dirty="0" bmk="_Hlk4060976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</a:br>
            <a:endParaRPr kumimoji="0" lang="en-US" altLang="en-US" sz="800" b="0" i="0" u="none" strike="noStrike" cap="none" normalizeH="0" baseline="0" dirty="0" bmk="_Hlk4060976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71596-928B-47EB-A220-6CBABE2ED40F}"/>
              </a:ext>
            </a:extLst>
          </p:cNvPr>
          <p:cNvSpPr txBox="1"/>
          <p:nvPr/>
        </p:nvSpPr>
        <p:spPr>
          <a:xfrm>
            <a:off x="0" y="62914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bmk="_Hlk4060976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February Meeting Topic: Valencia College Dual Enrollment - Q&amp;A with Coordinators</a:t>
            </a:r>
          </a:p>
        </p:txBody>
      </p:sp>
    </p:spTree>
    <p:extLst>
      <p:ext uri="{BB962C8B-B14F-4D97-AF65-F5344CB8AC3E}">
        <p14:creationId xmlns:p14="http://schemas.microsoft.com/office/powerpoint/2010/main" val="17461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84" y="856727"/>
            <a:ext cx="1454634" cy="1467174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C6B10F1F-8EF6-4A16-96D6-4376CD07C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034" y="2364645"/>
            <a:ext cx="3677535" cy="3845859"/>
          </a:xfrm>
        </p:spPr>
        <p:txBody>
          <a:bodyPr>
            <a:normAutofit/>
          </a:bodyPr>
          <a:lstStyle/>
          <a:p>
            <a:r>
              <a:rPr lang="en-US" dirty="0"/>
              <a:t>PAST</a:t>
            </a:r>
            <a:br>
              <a:rPr lang="en-US" dirty="0"/>
            </a:br>
            <a:r>
              <a:rPr lang="en-US" dirty="0"/>
              <a:t>MINUTES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r>
              <a:rPr lang="en-US" sz="2700" b="1" dirty="0"/>
              <a:t>January 17, 2023</a:t>
            </a:r>
            <a:br>
              <a:rPr lang="en-US" sz="2700" b="1" dirty="0"/>
            </a:br>
            <a:br>
              <a:rPr lang="en-US" sz="2400" dirty="0"/>
            </a:br>
            <a:endParaRPr lang="en-US" b="1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AC59B9E-D081-F4A7-FC60-9796A97BD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13" y="286942"/>
            <a:ext cx="4776563" cy="628411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437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521B760B-4025-99CB-6FDD-FC4E2F1830CC}"/>
              </a:ext>
            </a:extLst>
          </p:cNvPr>
          <p:cNvSpPr txBox="1">
            <a:spLocks/>
          </p:cNvSpPr>
          <p:nvPr/>
        </p:nvSpPr>
        <p:spPr>
          <a:xfrm>
            <a:off x="60721" y="4894537"/>
            <a:ext cx="5718551" cy="12539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/>
              <a:t>Year to Date Summary</a:t>
            </a:r>
            <a:br>
              <a:rPr lang="en-US" sz="2400" dirty="0"/>
            </a:br>
            <a:r>
              <a:rPr lang="en-US" sz="2400" dirty="0"/>
              <a:t>January Beginning Balance - </a:t>
            </a:r>
            <a:r>
              <a:rPr lang="en-US" sz="2400" b="1" dirty="0"/>
              <a:t>$9,918.05</a:t>
            </a:r>
          </a:p>
          <a:p>
            <a:r>
              <a:rPr lang="en-US" sz="2400" dirty="0"/>
              <a:t>January Ending Balance - </a:t>
            </a:r>
            <a:r>
              <a:rPr lang="en-US" sz="2400" b="1" dirty="0"/>
              <a:t>$9,155.49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CC84F6BF-C5E3-E732-8950-B35FEA348E56}"/>
              </a:ext>
            </a:extLst>
          </p:cNvPr>
          <p:cNvSpPr txBox="1">
            <a:spLocks/>
          </p:cNvSpPr>
          <p:nvPr/>
        </p:nvSpPr>
        <p:spPr>
          <a:xfrm>
            <a:off x="537015" y="1733534"/>
            <a:ext cx="4765964" cy="33909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FINANCIAL REPORT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r>
              <a:rPr lang="en-US" sz="2700" b="1" dirty="0"/>
              <a:t>January 2023 Financial Report </a:t>
            </a:r>
            <a:br>
              <a:rPr lang="en-US" sz="2700" b="1" dirty="0"/>
            </a:br>
            <a:endParaRPr lang="en-US" sz="2200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33F31-5508-7059-4460-4A3DAE730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80" y="709510"/>
            <a:ext cx="1454634" cy="1467174"/>
          </a:xfrm>
          <a:prstGeom prst="rect">
            <a:avLst/>
          </a:prstGeom>
        </p:spPr>
      </p:pic>
      <p:pic>
        <p:nvPicPr>
          <p:cNvPr id="5" name="Picture 4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AE2BCBCE-5928-5083-59A7-8E9A16FB6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44" y="130345"/>
            <a:ext cx="4175570" cy="529467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9544187-5BF0-4A2C-0529-33DF5927E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27"/>
          <a:stretch/>
        </p:blipFill>
        <p:spPr>
          <a:xfrm>
            <a:off x="6958642" y="5411266"/>
            <a:ext cx="4175571" cy="13176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480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95" y="191145"/>
            <a:ext cx="1454634" cy="1467174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7A35DBE0-7C66-4484-AAAA-344E9F530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3" y="1658319"/>
            <a:ext cx="5721758" cy="4368408"/>
          </a:xfrm>
        </p:spPr>
        <p:txBody>
          <a:bodyPr>
            <a:normAutofit fontScale="90000"/>
          </a:bodyPr>
          <a:lstStyle/>
          <a:p>
            <a:r>
              <a:rPr lang="en-US" dirty="0"/>
              <a:t>PTSA</a:t>
            </a:r>
            <a:br>
              <a:rPr lang="en-US" dirty="0"/>
            </a:br>
            <a:r>
              <a:rPr lang="en-US" dirty="0"/>
              <a:t>MEMBERSHIP</a:t>
            </a:r>
            <a:br>
              <a:rPr lang="en-US" dirty="0"/>
            </a:br>
            <a:r>
              <a:rPr lang="en-US" sz="2700" b="1" dirty="0"/>
              <a:t>- Currently Over </a:t>
            </a:r>
            <a:r>
              <a:rPr lang="en-US" sz="3600" b="1" dirty="0">
                <a:solidFill>
                  <a:srgbClr val="FF0000"/>
                </a:solidFill>
              </a:rPr>
              <a:t>660</a:t>
            </a:r>
            <a:r>
              <a:rPr lang="en-US" sz="2700" b="1" dirty="0"/>
              <a:t> Memberships Received</a:t>
            </a:r>
            <a:br>
              <a:rPr lang="en-US" sz="2700" b="1" dirty="0"/>
            </a:br>
            <a:r>
              <a:rPr lang="en-US" sz="2700" b="1" dirty="0"/>
              <a:t>- Our Goal was 650 Memberships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700" b="1" u="sng" dirty="0"/>
              <a:t>Membership Options</a:t>
            </a:r>
            <a:br>
              <a:rPr lang="en-US" sz="2700" b="1" u="sng" dirty="0"/>
            </a:br>
            <a:r>
              <a:rPr lang="en-US" sz="2700" b="1" dirty="0"/>
              <a:t>Parent/Adult - $10</a:t>
            </a:r>
            <a:br>
              <a:rPr lang="en-US" sz="2700" b="1" dirty="0"/>
            </a:br>
            <a:r>
              <a:rPr lang="en-US" sz="2700" b="1" dirty="0"/>
              <a:t>Teachers &amp; Staff - $5</a:t>
            </a:r>
            <a:br>
              <a:rPr lang="en-US" sz="2700" b="1" dirty="0"/>
            </a:br>
            <a:r>
              <a:rPr lang="en-US" sz="2700" b="1" dirty="0"/>
              <a:t>Students - $5</a:t>
            </a:r>
            <a:br>
              <a:rPr lang="en-US" sz="2700" b="1" dirty="0"/>
            </a:br>
            <a:r>
              <a:rPr lang="en-US" sz="2700" b="1" dirty="0"/>
              <a:t>(Includes Discount Card)</a:t>
            </a:r>
            <a:endParaRPr lang="en-US" b="1" dirty="0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F825078D-8D06-BCA4-CC7D-79479BE5E7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/>
          <a:stretch/>
        </p:blipFill>
        <p:spPr>
          <a:xfrm>
            <a:off x="6443128" y="228594"/>
            <a:ext cx="4934833" cy="64007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8" name="Picture 4" descr="Thank You Images | Free Vectors, Stock Photos &amp; PSD">
            <a:extLst>
              <a:ext uri="{FF2B5EF4-FFF2-40B4-BE49-F238E27FC236}">
                <a16:creationId xmlns:a16="http://schemas.microsoft.com/office/drawing/2014/main" id="{266A5664-F950-A3FD-4A0C-86EBE5A4B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6666" r="15445" b="2787"/>
          <a:stretch/>
        </p:blipFill>
        <p:spPr bwMode="auto">
          <a:xfrm rot="21276668">
            <a:off x="3879400" y="299539"/>
            <a:ext cx="2410857" cy="217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1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D52520DC-A1E7-419C-895C-47F057776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120" y="4054042"/>
            <a:ext cx="5596258" cy="2423493"/>
          </a:xfrm>
        </p:spPr>
        <p:txBody>
          <a:bodyPr>
            <a:normAutofit/>
          </a:bodyPr>
          <a:lstStyle/>
          <a:p>
            <a:r>
              <a:rPr lang="en-US" dirty="0"/>
              <a:t>SPIRIT WEAR</a:t>
            </a:r>
            <a:br>
              <a:rPr lang="en-US" dirty="0"/>
            </a:br>
            <a:r>
              <a:rPr lang="en-US" sz="2700" b="1" dirty="0"/>
              <a:t>- Limited Quantities and Sizes Available</a:t>
            </a:r>
            <a:br>
              <a:rPr lang="en-US" sz="2700" b="1" dirty="0"/>
            </a:br>
            <a:r>
              <a:rPr lang="en-US" sz="2700" b="1" dirty="0"/>
              <a:t>(Youth up to 3XL)</a:t>
            </a:r>
            <a:br>
              <a:rPr lang="en-US" sz="2700" b="1" dirty="0"/>
            </a:br>
            <a:r>
              <a:rPr lang="en-US" sz="2700" b="1" dirty="0"/>
              <a:t>- Spirit Store On Campus</a:t>
            </a:r>
            <a:br>
              <a:rPr lang="en-US" sz="2700" b="1" dirty="0"/>
            </a:br>
            <a:r>
              <a:rPr lang="en-US" sz="2200" b="1" i="1" dirty="0"/>
              <a:t>(Thursdays During Lunch)</a:t>
            </a:r>
            <a:endParaRPr lang="en-US" b="1" dirty="0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147A2981-6D6D-B352-616B-4D906A8E4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15" y="380465"/>
            <a:ext cx="2924868" cy="36786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 descr="A group of me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8C68F05A-9997-C5AE-EFB7-8C691B45A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95" y="119280"/>
            <a:ext cx="4847817" cy="62812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itle 7">
            <a:extLst>
              <a:ext uri="{FF2B5EF4-FFF2-40B4-BE49-F238E27FC236}">
                <a16:creationId xmlns:a16="http://schemas.microsoft.com/office/drawing/2014/main" id="{BB1F16F9-D1A8-AE84-CB43-42AE76CE5795}"/>
              </a:ext>
            </a:extLst>
          </p:cNvPr>
          <p:cNvSpPr txBox="1">
            <a:spLocks/>
          </p:cNvSpPr>
          <p:nvPr/>
        </p:nvSpPr>
        <p:spPr>
          <a:xfrm>
            <a:off x="7357960" y="6362277"/>
            <a:ext cx="4157485" cy="481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solidFill>
                  <a:srgbClr val="C00000"/>
                </a:solidFill>
              </a:rPr>
              <a:t>Pre-orders will Arrive in March</a:t>
            </a:r>
          </a:p>
        </p:txBody>
      </p:sp>
    </p:spTree>
    <p:extLst>
      <p:ext uri="{BB962C8B-B14F-4D97-AF65-F5344CB8AC3E}">
        <p14:creationId xmlns:p14="http://schemas.microsoft.com/office/powerpoint/2010/main" val="372042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1DC68-BB24-46B6-B49D-A783EF86F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76" y="480980"/>
            <a:ext cx="1634812" cy="1648905"/>
          </a:xfrm>
          <a:prstGeom prst="rect">
            <a:avLst/>
          </a:prstGeom>
        </p:spPr>
      </p:pic>
      <p:pic>
        <p:nvPicPr>
          <p:cNvPr id="3" name="Picture 2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D493C70B-B740-E298-DA7A-D29572C0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33120"/>
            <a:ext cx="5110940" cy="659175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" name="Picture 1" descr="Graduation Grad Cap Silhouette Instant Download includes image 1">
            <a:extLst>
              <a:ext uri="{FF2B5EF4-FFF2-40B4-BE49-F238E27FC236}">
                <a16:creationId xmlns:a16="http://schemas.microsoft.com/office/drawing/2014/main" id="{01A117E6-88CB-5B44-F757-1C440D97BD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7732" r="14908" b="20996"/>
          <a:stretch/>
        </p:blipFill>
        <p:spPr bwMode="auto">
          <a:xfrm>
            <a:off x="3713088" y="1752599"/>
            <a:ext cx="2286635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EAFAAB0C-E307-41F2-B7D0-542AAEA73D1A}"/>
              </a:ext>
            </a:extLst>
          </p:cNvPr>
          <p:cNvSpPr txBox="1">
            <a:spLocks/>
          </p:cNvSpPr>
          <p:nvPr/>
        </p:nvSpPr>
        <p:spPr>
          <a:xfrm>
            <a:off x="249549" y="2815383"/>
            <a:ext cx="5292267" cy="325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LEGACY</a:t>
            </a:r>
          </a:p>
          <a:p>
            <a:r>
              <a:rPr lang="en-US" dirty="0"/>
              <a:t>BRICK SALES</a:t>
            </a:r>
            <a:br>
              <a:rPr lang="en-US" dirty="0"/>
            </a:br>
            <a:r>
              <a:rPr lang="en-US" sz="2700" b="1" dirty="0"/>
              <a:t>- Great Gift for Seniors &amp; Alumni</a:t>
            </a:r>
          </a:p>
          <a:p>
            <a:r>
              <a:rPr lang="en-US" sz="2700" b="1" dirty="0"/>
              <a:t>- Special Pricing for Clubs</a:t>
            </a:r>
          </a:p>
          <a:p>
            <a:pPr marL="457200" indent="-457200">
              <a:buFontTx/>
              <a:buChar char="-"/>
            </a:pPr>
            <a:r>
              <a:rPr lang="en-US" sz="2700" b="1" dirty="0"/>
              <a:t>Business Bricks Available</a:t>
            </a:r>
          </a:p>
          <a:p>
            <a:pPr marL="457200" indent="-457200">
              <a:buFontTx/>
              <a:buChar char="-"/>
            </a:pPr>
            <a:endParaRPr lang="en-US" sz="800" b="1" dirty="0"/>
          </a:p>
          <a:p>
            <a:r>
              <a:rPr lang="en-US" sz="2700" b="1" i="1" dirty="0">
                <a:solidFill>
                  <a:srgbClr val="FF0000"/>
                </a:solidFill>
              </a:rPr>
              <a:t>Deadline in April for May Installation</a:t>
            </a:r>
          </a:p>
        </p:txBody>
      </p:sp>
    </p:spTree>
    <p:extLst>
      <p:ext uri="{BB962C8B-B14F-4D97-AF65-F5344CB8AC3E}">
        <p14:creationId xmlns:p14="http://schemas.microsoft.com/office/powerpoint/2010/main" val="182833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84B3E-B317-45CB-9DE3-30DF84BA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1" y="405834"/>
            <a:ext cx="2132075" cy="2150455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2E0E015D-2B1A-4DBF-A1A5-7C715F17E2B2}"/>
              </a:ext>
            </a:extLst>
          </p:cNvPr>
          <p:cNvSpPr txBox="1">
            <a:spLocks/>
          </p:cNvSpPr>
          <p:nvPr/>
        </p:nvSpPr>
        <p:spPr>
          <a:xfrm>
            <a:off x="2462179" y="262327"/>
            <a:ext cx="8288948" cy="27020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/>
                </a:solidFill>
              </a:rPr>
              <a:t>Add Lake Nona High School </a:t>
            </a:r>
          </a:p>
          <a:p>
            <a:r>
              <a:rPr lang="en-US" sz="5400" b="1" dirty="0">
                <a:solidFill>
                  <a:schemeClr val="tx2"/>
                </a:solidFill>
              </a:rPr>
              <a:t>to Your Amazon Account </a:t>
            </a:r>
          </a:p>
          <a:p>
            <a:r>
              <a:rPr lang="en-US" sz="5400" b="1" dirty="0">
                <a:solidFill>
                  <a:schemeClr val="tx2"/>
                </a:solidFill>
              </a:rPr>
              <a:t>while shopping ONLINE!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(Program ending by February 20th.)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C8303E-06BF-443A-BA27-D25BDAAC9E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0" r="7420"/>
          <a:stretch/>
        </p:blipFill>
        <p:spPr>
          <a:xfrm>
            <a:off x="2202583" y="3114593"/>
            <a:ext cx="7786833" cy="26713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75965F7-334A-D531-20E2-9C3B7A3B57C9}"/>
              </a:ext>
            </a:extLst>
          </p:cNvPr>
          <p:cNvSpPr txBox="1">
            <a:spLocks/>
          </p:cNvSpPr>
          <p:nvPr/>
        </p:nvSpPr>
        <p:spPr>
          <a:xfrm>
            <a:off x="2588916" y="5854636"/>
            <a:ext cx="7014166" cy="832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www.smile.amazon.com</a:t>
            </a:r>
          </a:p>
        </p:txBody>
      </p:sp>
    </p:spTree>
    <p:extLst>
      <p:ext uri="{BB962C8B-B14F-4D97-AF65-F5344CB8AC3E}">
        <p14:creationId xmlns:p14="http://schemas.microsoft.com/office/powerpoint/2010/main" val="29512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table is filled with food&#10;&#10;Description automatically generated with low confidence">
            <a:extLst>
              <a:ext uri="{FF2B5EF4-FFF2-40B4-BE49-F238E27FC236}">
                <a16:creationId xmlns:a16="http://schemas.microsoft.com/office/drawing/2014/main" id="{95FD9EFB-8C58-7642-239D-3509A4EF8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36" y="4437574"/>
            <a:ext cx="2570939" cy="19201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CDE8C3-CDFC-4918-A6EA-0949B62E9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40" y="397866"/>
            <a:ext cx="1634812" cy="164890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F5593A8E-9F43-436D-BADC-416AC9D124BF}"/>
              </a:ext>
            </a:extLst>
          </p:cNvPr>
          <p:cNvSpPr txBox="1">
            <a:spLocks/>
          </p:cNvSpPr>
          <p:nvPr/>
        </p:nvSpPr>
        <p:spPr>
          <a:xfrm>
            <a:off x="41256" y="1856552"/>
            <a:ext cx="5780180" cy="2380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/>
              <a:t>STAFF </a:t>
            </a:r>
          </a:p>
          <a:p>
            <a:r>
              <a:rPr lang="en-US" sz="8000" dirty="0"/>
              <a:t>APPRECIATION</a:t>
            </a:r>
            <a:endParaRPr lang="en-US" sz="47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43386-DD7E-837F-E943-635D368A1BC0}"/>
              </a:ext>
            </a:extLst>
          </p:cNvPr>
          <p:cNvSpPr txBox="1"/>
          <p:nvPr/>
        </p:nvSpPr>
        <p:spPr>
          <a:xfrm>
            <a:off x="8569335" y="551225"/>
            <a:ext cx="3282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Valentine’s Day February 14th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25C39-E8DB-BFBC-29DD-5982715F43EF}"/>
              </a:ext>
            </a:extLst>
          </p:cNvPr>
          <p:cNvSpPr txBox="1"/>
          <p:nvPr/>
        </p:nvSpPr>
        <p:spPr>
          <a:xfrm rot="21174562">
            <a:off x="5579493" y="3789723"/>
            <a:ext cx="3206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Staff Breakfast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January 24th</a:t>
            </a:r>
            <a:endParaRPr lang="en-US" sz="3200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3DDCA84-2A61-D8F1-82BF-1DEB536CE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0080">
            <a:off x="5742200" y="393212"/>
            <a:ext cx="2610204" cy="338109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FDB93CE1-F855-22FA-F788-4A637BFE3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42" y="1856552"/>
            <a:ext cx="3282214" cy="46268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A picture containing indoor, decorated, fresh&#10;&#10;Description automatically generated">
            <a:extLst>
              <a:ext uri="{FF2B5EF4-FFF2-40B4-BE49-F238E27FC236}">
                <a16:creationId xmlns:a16="http://schemas.microsoft.com/office/drawing/2014/main" id="{54D9F4F3-1B91-DCAC-7B1B-EB6FBD1817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309">
            <a:off x="3905038" y="4208939"/>
            <a:ext cx="1783080" cy="23774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Picture 12" descr="A table full of food&#10;&#10;Description automatically generated with low confidence">
            <a:extLst>
              <a:ext uri="{FF2B5EF4-FFF2-40B4-BE49-F238E27FC236}">
                <a16:creationId xmlns:a16="http://schemas.microsoft.com/office/drawing/2014/main" id="{164A65AE-E13B-0BF7-DBF3-D459CF5BC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199">
            <a:off x="332098" y="4206529"/>
            <a:ext cx="1792192" cy="23895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11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8474</TotalTime>
  <Words>665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Lucida Fax</vt:lpstr>
      <vt:lpstr>Verdana</vt:lpstr>
      <vt:lpstr>Office Theme</vt:lpstr>
      <vt:lpstr>LNHS PTSA  Wednesday February 15, 2023 6:30pm General Meeting  </vt:lpstr>
      <vt:lpstr>LNHS PTSA Meeting Agenda February 15, 2023</vt:lpstr>
      <vt:lpstr>PAST MINUTES FOR APPROVAL January 17, 2023  </vt:lpstr>
      <vt:lpstr>PowerPoint Presentation</vt:lpstr>
      <vt:lpstr>PTSA MEMBERSHIP - Currently Over 660 Memberships Received - Our Goal was 650 Memberships  Membership Options Parent/Adult - $10 Teachers &amp; Staff - $5 Students - $5 (Includes Discount Card)</vt:lpstr>
      <vt:lpstr>SPIRIT WEAR - Limited Quantities and Sizes Available (Youth up to 3XL) - Spirit Store On Campus (Thursdays During Lunch)</vt:lpstr>
      <vt:lpstr>PowerPoint Presentation</vt:lpstr>
      <vt:lpstr>PowerPoint Presentation</vt:lpstr>
      <vt:lpstr>PowerPoint Presentation</vt:lpstr>
      <vt:lpstr>SENIOR SCHOLARSHIPS</vt:lpstr>
      <vt:lpstr>PowerPoint Presentation</vt:lpstr>
      <vt:lpstr>PowerPoint Presentation</vt:lpstr>
      <vt:lpstr>PowerPoint Presentation</vt:lpstr>
      <vt:lpstr>LNHS PTSA  February Meeting Topic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Arnold</dc:creator>
  <cp:lastModifiedBy>Adam Feldman</cp:lastModifiedBy>
  <cp:revision>135</cp:revision>
  <cp:lastPrinted>2023-02-15T22:50:40Z</cp:lastPrinted>
  <dcterms:created xsi:type="dcterms:W3CDTF">2020-05-17T03:39:29Z</dcterms:created>
  <dcterms:modified xsi:type="dcterms:W3CDTF">2023-02-15T22:59:01Z</dcterms:modified>
</cp:coreProperties>
</file>